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trictFirstAndLastChars="0" saveSubsetFonts="1">
  <p:sldMasterIdLst>
    <p:sldMasterId id="2147483661" r:id="rId1"/>
  </p:sldMasterIdLst>
  <p:notesMasterIdLst>
    <p:notesMasterId r:id="rId20"/>
  </p:notesMasterIdLst>
  <p:handoutMasterIdLst>
    <p:handoutMasterId r:id="rId21"/>
  </p:handoutMasterIdLst>
  <p:sldIdLst>
    <p:sldId id="256" r:id="rId2"/>
    <p:sldId id="289" r:id="rId3"/>
    <p:sldId id="260" r:id="rId4"/>
    <p:sldId id="262" r:id="rId5"/>
    <p:sldId id="258" r:id="rId6"/>
    <p:sldId id="291" r:id="rId7"/>
    <p:sldId id="290" r:id="rId8"/>
    <p:sldId id="294" r:id="rId9"/>
    <p:sldId id="293" r:id="rId10"/>
    <p:sldId id="292" r:id="rId11"/>
    <p:sldId id="301" r:id="rId12"/>
    <p:sldId id="300" r:id="rId13"/>
    <p:sldId id="295" r:id="rId14"/>
    <p:sldId id="296" r:id="rId15"/>
    <p:sldId id="297" r:id="rId16"/>
    <p:sldId id="298" r:id="rId17"/>
    <p:sldId id="299" r:id="rId18"/>
    <p:sldId id="259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FF1EC283-9162-4742-BA1D-B760A8D0DF80}">
          <p14:sldIdLst>
            <p14:sldId id="256"/>
            <p14:sldId id="289"/>
            <p14:sldId id="260"/>
            <p14:sldId id="262"/>
            <p14:sldId id="258"/>
            <p14:sldId id="291"/>
            <p14:sldId id="290"/>
            <p14:sldId id="294"/>
            <p14:sldId id="293"/>
            <p14:sldId id="292"/>
            <p14:sldId id="301"/>
            <p14:sldId id="300"/>
            <p14:sldId id="295"/>
            <p14:sldId id="296"/>
            <p14:sldId id="297"/>
            <p14:sldId id="298"/>
            <p14:sldId id="299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8A7B"/>
    <a:srgbClr val="D24A4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F4789F-1774-4DB3-8726-A8549CA41C3C}">
  <a:tblStyle styleId="{B4F4789F-1774-4DB3-8726-A8549CA41C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 autoAdjust="0"/>
    <p:restoredTop sz="94700" autoAdjust="0"/>
  </p:normalViewPr>
  <p:slideViewPr>
    <p:cSldViewPr snapToGrid="0">
      <p:cViewPr varScale="1">
        <p:scale>
          <a:sx n="137" d="100"/>
          <a:sy n="137" d="100"/>
        </p:scale>
        <p:origin x="86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63EB5-DC39-446B-82C6-6920348D5389}" type="datetimeFigureOut">
              <a:rPr lang="ru-RU" smtClean="0"/>
              <a:t>30.09.2020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E4638-7E1E-484F-9079-52BEF5DA41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0970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75" y="685800"/>
            <a:ext cx="6096300" cy="3470727"/>
          </a:xfrm>
          <a:prstGeom prst="rect">
            <a:avLst/>
          </a:prstGeom>
        </p:spPr>
      </p:pic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648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4444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0196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6131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9324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70484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7974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8d0b7f6e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c8d0b7f6e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383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17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3765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64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477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userDrawn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7;p11"/>
          <p:cNvSpPr/>
          <p:nvPr userDrawn="1"/>
        </p:nvSpPr>
        <p:spPr>
          <a:xfrm>
            <a:off x="1098" y="-19933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 5"/>
          <p:cNvSpPr/>
          <p:nvPr userDrawn="1"/>
        </p:nvSpPr>
        <p:spPr>
          <a:xfrm>
            <a:off x="6919470" y="195486"/>
            <a:ext cx="20617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0" dirty="0">
                <a:solidFill>
                  <a:srgbClr val="E2E2E2"/>
                </a:solidFill>
                <a:latin typeface="Nunito Sans"/>
              </a:rPr>
              <a:t>WWW.NEOQUEST.RU</a:t>
            </a:r>
            <a:endParaRPr lang="ru-RU" baseline="0" dirty="0">
              <a:solidFill>
                <a:srgbClr val="E2E2E2"/>
              </a:solidFill>
              <a:latin typeface="Nunito Sans"/>
            </a:endParaRPr>
          </a:p>
        </p:txBody>
      </p:sp>
      <p:sp>
        <p:nvSpPr>
          <p:cNvPr id="6" name="Rectangle 7"/>
          <p:cNvSpPr/>
          <p:nvPr userDrawn="1"/>
        </p:nvSpPr>
        <p:spPr>
          <a:xfrm>
            <a:off x="310616" y="195486"/>
            <a:ext cx="2066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aseline="0" dirty="0">
                <a:solidFill>
                  <a:schemeClr val="bg1"/>
                </a:solidFill>
                <a:latin typeface="Nunito Sans"/>
              </a:rPr>
              <a:t>30 сентября 2020 года</a:t>
            </a:r>
          </a:p>
        </p:txBody>
      </p:sp>
      <p:sp>
        <p:nvSpPr>
          <p:cNvPr id="7" name="Rectangle 3"/>
          <p:cNvSpPr/>
          <p:nvPr userDrawn="1"/>
        </p:nvSpPr>
        <p:spPr>
          <a:xfrm>
            <a:off x="309081" y="1140881"/>
            <a:ext cx="15776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aseline="0" dirty="0">
                <a:solidFill>
                  <a:schemeClr val="bg1"/>
                </a:solidFill>
                <a:latin typeface="Nunito Sans"/>
              </a:rPr>
              <a:t>ОЧНАЯ СТАВКА</a:t>
            </a: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35" y="555526"/>
            <a:ext cx="3095145" cy="6008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">
  <p:cSld name="TITLE_AND_BODY_1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-6350"/>
            <a:ext cx="9112250" cy="518775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1" name="Google Shape;47;p11"/>
          <p:cNvSpPr/>
          <p:nvPr userDrawn="1"/>
        </p:nvSpPr>
        <p:spPr>
          <a:xfrm>
            <a:off x="1098" y="-1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F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24A43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7;p11"/>
          <p:cNvSpPr/>
          <p:nvPr userDrawn="1"/>
        </p:nvSpPr>
        <p:spPr>
          <a:xfrm>
            <a:off x="1098" y="-1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1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-6350"/>
            <a:ext cx="9112250" cy="518775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5" name="Google Shape;47;p11"/>
          <p:cNvSpPr/>
          <p:nvPr userDrawn="1"/>
        </p:nvSpPr>
        <p:spPr>
          <a:xfrm>
            <a:off x="1098" y="-19933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flipH="1">
            <a:off x="-250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4094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2103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1" name="Google Shape;47;p11"/>
          <p:cNvSpPr/>
          <p:nvPr userDrawn="1"/>
        </p:nvSpPr>
        <p:spPr>
          <a:xfrm>
            <a:off x="4099" y="0"/>
            <a:ext cx="7970348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24A43"/>
                </a:solidFill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23" name="Google Shape;23;p4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eriod"/>
              <a:defRPr sz="1800">
                <a:solidFill>
                  <a:schemeClr val="tx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1" name="Google Shape;47;p11"/>
          <p:cNvSpPr/>
          <p:nvPr userDrawn="1"/>
        </p:nvSpPr>
        <p:spPr>
          <a:xfrm>
            <a:off x="1098" y="-1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 rot="5400000" flipH="1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sz="2400" i="1"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1_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8" name="Google Shape;47;p11"/>
          <p:cNvSpPr/>
          <p:nvPr userDrawn="1"/>
        </p:nvSpPr>
        <p:spPr>
          <a:xfrm>
            <a:off x="5039582" y="1573800"/>
            <a:ext cx="3517201" cy="30073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Picture 3" descr="D:\1-Макет_Тепляков\3__Презентации\2018_06_05_Анна\fdbdnbdnbd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5195889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47;p11"/>
          <p:cNvSpPr/>
          <p:nvPr userDrawn="1"/>
        </p:nvSpPr>
        <p:spPr>
          <a:xfrm>
            <a:off x="511424" y="1549000"/>
            <a:ext cx="3517201" cy="30073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;p10"/>
          <p:cNvSpPr txBox="1">
            <a:spLocks noGrp="1"/>
          </p:cNvSpPr>
          <p:nvPr>
            <p:ph type="title"/>
          </p:nvPr>
        </p:nvSpPr>
        <p:spPr>
          <a:xfrm>
            <a:off x="511424" y="575500"/>
            <a:ext cx="8045359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D24A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6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  <p:sp>
        <p:nvSpPr>
          <p:cNvPr id="13" name="Google Shape;64;p10"/>
          <p:cNvSpPr txBox="1">
            <a:spLocks noGrp="1"/>
          </p:cNvSpPr>
          <p:nvPr>
            <p:ph type="body" idx="13"/>
          </p:nvPr>
        </p:nvSpPr>
        <p:spPr>
          <a:xfrm>
            <a:off x="5039583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3449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1_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pic>
        <p:nvPicPr>
          <p:cNvPr id="12" name="Picture 3" descr="D:\1-Макет_Тепляков\3__Презентации\2018_06_05_Анна\fdbdnbdnbd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5195889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47;p11"/>
          <p:cNvSpPr/>
          <p:nvPr userDrawn="1"/>
        </p:nvSpPr>
        <p:spPr>
          <a:xfrm>
            <a:off x="511424" y="1549000"/>
            <a:ext cx="8045359" cy="30073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;p10"/>
          <p:cNvSpPr txBox="1">
            <a:spLocks noGrp="1"/>
          </p:cNvSpPr>
          <p:nvPr>
            <p:ph type="title"/>
          </p:nvPr>
        </p:nvSpPr>
        <p:spPr>
          <a:xfrm>
            <a:off x="511424" y="575500"/>
            <a:ext cx="8045359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D24A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6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8045358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8584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1_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pic>
        <p:nvPicPr>
          <p:cNvPr id="12" name="Picture 3" descr="D:\1-Макет_Тепляков\3__Презентации\2018_06_05_Анна\fdbdnbdnbd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5195889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D:\1-Макет_Тепляков\3__Презентации\2018_06_05_Анна\gdnetd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26" y="1598601"/>
            <a:ext cx="8045357" cy="29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;p10"/>
          <p:cNvSpPr txBox="1">
            <a:spLocks noGrp="1"/>
          </p:cNvSpPr>
          <p:nvPr>
            <p:ph type="title"/>
          </p:nvPr>
        </p:nvSpPr>
        <p:spPr>
          <a:xfrm>
            <a:off x="511424" y="575500"/>
            <a:ext cx="8045359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D24A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6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8045358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5874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1_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pic>
        <p:nvPicPr>
          <p:cNvPr id="12" name="Picture 3" descr="D:\1-Макет_Тепляков\3__Презентации\2018_06_05_Анна\fdbdnbdnbd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5195889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D:\1-Макет_Тепляков\3__Презентации\2018_06_05_Анна\gdnetd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26" y="1598601"/>
            <a:ext cx="3517199" cy="29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D:\1-Макет_Тепляков\3__Презентации\2018_06_05_Анна\gdnetd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584" y="1598600"/>
            <a:ext cx="3517199" cy="29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64;p10"/>
          <p:cNvSpPr txBox="1">
            <a:spLocks noGrp="1"/>
          </p:cNvSpPr>
          <p:nvPr>
            <p:ph type="body" idx="1"/>
          </p:nvPr>
        </p:nvSpPr>
        <p:spPr>
          <a:xfrm>
            <a:off x="354263" y="2736837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;p10"/>
          <p:cNvSpPr txBox="1">
            <a:spLocks noGrp="1"/>
          </p:cNvSpPr>
          <p:nvPr>
            <p:ph type="title"/>
          </p:nvPr>
        </p:nvSpPr>
        <p:spPr>
          <a:xfrm>
            <a:off x="511424" y="575500"/>
            <a:ext cx="8045359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F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3" name="Google Shape;64;p10"/>
          <p:cNvSpPr txBox="1">
            <a:spLocks noGrp="1"/>
          </p:cNvSpPr>
          <p:nvPr>
            <p:ph type="body" idx="13"/>
          </p:nvPr>
        </p:nvSpPr>
        <p:spPr>
          <a:xfrm>
            <a:off x="5039583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598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with intro text">
  <p:cSld name="TITLE_AND_BODY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2" name="Google Shape;47;p11"/>
          <p:cNvSpPr/>
          <p:nvPr userDrawn="1"/>
        </p:nvSpPr>
        <p:spPr>
          <a:xfrm>
            <a:off x="1098" y="-1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 dirty="0"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24A43"/>
                </a:solidFill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  <p:pic>
        <p:nvPicPr>
          <p:cNvPr id="11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13"/>
            <a:stretch>
              <a:fillRect/>
            </a:stretch>
          </a:blipFill>
        </p:spPr>
      </p:pic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62" r:id="rId2"/>
    <p:sldLayoutId id="2147483650" r:id="rId3"/>
    <p:sldLayoutId id="2147483651" r:id="rId4"/>
    <p:sldLayoutId id="2147483664" r:id="rId5"/>
    <p:sldLayoutId id="2147483667" r:id="rId6"/>
    <p:sldLayoutId id="2147483666" r:id="rId7"/>
    <p:sldLayoutId id="2147483665" r:id="rId8"/>
    <p:sldLayoutId id="2147483653" r:id="rId9"/>
    <p:sldLayoutId id="2147483656" r:id="rId10"/>
    <p:sldLayoutId id="2147483657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otmax/nq20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eobit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Строение процессора х86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4" name="Группа 3"/>
          <p:cNvGrpSpPr/>
          <p:nvPr/>
        </p:nvGrpSpPr>
        <p:grpSpPr>
          <a:xfrm>
            <a:off x="3408145" y="674333"/>
            <a:ext cx="5422989" cy="3470342"/>
            <a:chOff x="3266316" y="688144"/>
            <a:chExt cx="5422989" cy="3470342"/>
          </a:xfrm>
        </p:grpSpPr>
        <p:pic>
          <p:nvPicPr>
            <p:cNvPr id="2" name="Рисунок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66316" y="688144"/>
              <a:ext cx="5422989" cy="3470342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6242050" y="1697199"/>
              <a:ext cx="1371600" cy="2112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ctr" anchorCtr="0">
              <a:spAutoFit/>
            </a:bodyPr>
            <a:lstStyle/>
            <a:p>
              <a:r>
                <a:rPr lang="ru-RU" sz="900" b="1" dirty="0">
                  <a:solidFill>
                    <a:srgbClr val="A58A7B"/>
                  </a:solidFill>
                </a:rPr>
                <a:t> Сегментные регистры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1303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Стек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7EF4CD-2AC1-464A-8807-248BA99291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43"/>
          <a:stretch/>
        </p:blipFill>
        <p:spPr>
          <a:xfrm>
            <a:off x="3650041" y="62541"/>
            <a:ext cx="3884984" cy="488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903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49" y="575500"/>
            <a:ext cx="2316593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600" dirty="0"/>
              <a:t>Дизассемблирование</a:t>
            </a:r>
            <a:endParaRPr sz="16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en-US" b="1" dirty="0"/>
              <a:t>IDA Pro (Windows, Linux, </a:t>
            </a:r>
            <a:r>
              <a:rPr lang="en-US" b="1" dirty="0" err="1"/>
              <a:t>MacOS</a:t>
            </a:r>
            <a:r>
              <a:rPr lang="en-US" b="1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b="1" dirty="0" err="1"/>
              <a:t>Ghidra</a:t>
            </a:r>
            <a:r>
              <a:rPr lang="en-US" b="1" dirty="0"/>
              <a:t> (Windows, Linux, </a:t>
            </a:r>
            <a:r>
              <a:rPr lang="en-US" b="1" dirty="0" err="1"/>
              <a:t>MacOS</a:t>
            </a:r>
            <a:r>
              <a:rPr lang="en-US" b="1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radare2 (Windows, Linux, </a:t>
            </a:r>
            <a:r>
              <a:rPr lang="en-US" b="1" dirty="0" err="1"/>
              <a:t>MacOS</a:t>
            </a:r>
            <a:r>
              <a:rPr lang="en-US" b="1" dirty="0"/>
              <a:t>, iOS, Android)</a:t>
            </a:r>
            <a:endParaRPr lang="ru-RU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2782" y="2302552"/>
            <a:ext cx="3565870" cy="187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768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499"/>
            <a:ext cx="5596200" cy="31483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ru-RU" b="1" dirty="0"/>
              <a:t>Дизассемблировать/</a:t>
            </a:r>
            <a:r>
              <a:rPr lang="ru-RU" b="1" dirty="0" err="1"/>
              <a:t>декомпилировать</a:t>
            </a:r>
            <a:r>
              <a:rPr lang="ru-RU" b="1" dirty="0"/>
              <a:t> файл</a:t>
            </a:r>
            <a:endParaRPr lang="en-US" b="1" dirty="0"/>
          </a:p>
          <a:p>
            <a:pPr marL="285750" indent="-285750">
              <a:buFontTx/>
              <a:buChar char="-"/>
            </a:pPr>
            <a:r>
              <a:rPr lang="ru-RU" b="1" dirty="0"/>
              <a:t>Найти строки</a:t>
            </a:r>
            <a:endParaRPr lang="en-US" b="1" dirty="0"/>
          </a:p>
          <a:p>
            <a:pPr marL="285750" indent="-285750">
              <a:buFontTx/>
              <a:buChar char="-"/>
            </a:pPr>
            <a:r>
              <a:rPr lang="ru-RU" b="1" dirty="0"/>
              <a:t>Проверить, запакован ли файл (</a:t>
            </a:r>
            <a:r>
              <a:rPr lang="en-US" b="1" dirty="0" err="1"/>
              <a:t>PEiD</a:t>
            </a:r>
            <a:r>
              <a:rPr lang="en-US" b="1" dirty="0"/>
              <a:t>). </a:t>
            </a:r>
            <a:r>
              <a:rPr lang="ru-RU" b="1" dirty="0"/>
              <a:t>Если запакован, то распаковать</a:t>
            </a:r>
            <a:r>
              <a:rPr lang="en-US" b="1" dirty="0"/>
              <a:t> (</a:t>
            </a:r>
            <a:r>
              <a:rPr lang="en-US" b="1" dirty="0" err="1"/>
              <a:t>QuickUnpack</a:t>
            </a:r>
            <a:r>
              <a:rPr lang="en-US" b="1" dirty="0"/>
              <a:t>, UN-PACK, </a:t>
            </a:r>
            <a:r>
              <a:rPr lang="en-US" b="1" dirty="0" err="1"/>
              <a:t>ACKiller</a:t>
            </a:r>
            <a:r>
              <a:rPr lang="en-US" b="1" dirty="0"/>
              <a:t>, Stripper, </a:t>
            </a:r>
            <a:r>
              <a:rPr lang="en-US" b="1" dirty="0" err="1"/>
              <a:t>OllyDbg</a:t>
            </a:r>
            <a:endParaRPr lang="ru-RU" b="1" dirty="0"/>
          </a:p>
          <a:p>
            <a:pPr marL="285750" indent="-285750">
              <a:buFontTx/>
              <a:buChar char="-"/>
            </a:pPr>
            <a:r>
              <a:rPr lang="ru-RU" b="1" dirty="0"/>
              <a:t>Найти главную функцию </a:t>
            </a:r>
            <a:r>
              <a:rPr lang="en-US" b="1" dirty="0"/>
              <a:t>(</a:t>
            </a:r>
            <a:r>
              <a:rPr lang="ru-RU" b="1" dirty="0"/>
              <a:t>напр. </a:t>
            </a:r>
            <a:r>
              <a:rPr lang="en-US" b="1" dirty="0"/>
              <a:t>main)</a:t>
            </a:r>
            <a:endParaRPr lang="ru-RU" b="1" dirty="0"/>
          </a:p>
          <a:p>
            <a:pPr marL="285750" indent="-285750">
              <a:buFontTx/>
              <a:buChar char="-"/>
            </a:pPr>
            <a:r>
              <a:rPr lang="ru-RU" b="1" dirty="0"/>
              <a:t>Проанализировать. В процессе давать переменным и функциям свои имена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234449" y="575500"/>
            <a:ext cx="2164193" cy="3981000"/>
          </a:xfrm>
        </p:spPr>
        <p:txBody>
          <a:bodyPr/>
          <a:lstStyle/>
          <a:p>
            <a:r>
              <a:rPr lang="ru-RU" dirty="0"/>
              <a:t>С чего начать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b="2680"/>
          <a:stretch/>
        </p:blipFill>
        <p:spPr>
          <a:xfrm>
            <a:off x="3762303" y="2880930"/>
            <a:ext cx="3367274" cy="219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537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en-US" b="1" dirty="0" err="1"/>
              <a:t>OllyDbg</a:t>
            </a:r>
            <a:r>
              <a:rPr lang="en-US" b="1" dirty="0"/>
              <a:t>, x64dbg (Windows)</a:t>
            </a:r>
          </a:p>
          <a:p>
            <a:pPr marL="285750" indent="-285750">
              <a:buFontTx/>
              <a:buChar char="-"/>
            </a:pPr>
            <a:r>
              <a:rPr lang="en-US" b="1" dirty="0" err="1"/>
              <a:t>gdb</a:t>
            </a:r>
            <a:r>
              <a:rPr lang="en-US" b="1" dirty="0"/>
              <a:t> (Linux)</a:t>
            </a:r>
          </a:p>
          <a:p>
            <a:pPr marL="285750" indent="-285750">
              <a:buFontTx/>
              <a:buChar char="-"/>
            </a:pPr>
            <a:r>
              <a:rPr lang="en-US" b="1" dirty="0" err="1"/>
              <a:t>Xcode</a:t>
            </a:r>
            <a:r>
              <a:rPr lang="en-US" b="1" dirty="0"/>
              <a:t> (iOS, </a:t>
            </a:r>
            <a:r>
              <a:rPr lang="en-US" b="1" dirty="0" err="1"/>
              <a:t>MacOS</a:t>
            </a:r>
            <a:r>
              <a:rPr lang="en-US" b="1" dirty="0"/>
              <a:t>)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Отладка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530" y="1146780"/>
            <a:ext cx="3101287" cy="350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6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ru-RU" b="1" dirty="0"/>
              <a:t>Запутывание кода (</a:t>
            </a:r>
            <a:r>
              <a:rPr lang="ru-RU" b="1" dirty="0" err="1"/>
              <a:t>Обфускация</a:t>
            </a:r>
            <a:r>
              <a:rPr lang="ru-RU" b="1" dirty="0"/>
              <a:t>)</a:t>
            </a:r>
          </a:p>
          <a:p>
            <a:pPr marL="285750" indent="-285750">
              <a:buFontTx/>
              <a:buChar char="-"/>
            </a:pPr>
            <a:r>
              <a:rPr lang="ru-RU" b="1" dirty="0"/>
              <a:t>Шифрование строк</a:t>
            </a:r>
            <a:endParaRPr lang="en-US" b="1" dirty="0"/>
          </a:p>
          <a:p>
            <a:pPr marL="285750" indent="-285750">
              <a:buFontTx/>
              <a:buChar char="-"/>
            </a:pPr>
            <a:r>
              <a:rPr lang="ru-RU" b="1" dirty="0" err="1"/>
              <a:t>Антиотладка</a:t>
            </a:r>
            <a:endParaRPr lang="ru-RU" b="1" dirty="0"/>
          </a:p>
          <a:p>
            <a:pPr marL="285750" indent="-285750">
              <a:buFontTx/>
              <a:buChar char="-"/>
            </a:pPr>
            <a:r>
              <a:rPr lang="ru-RU" b="1" dirty="0"/>
              <a:t>Самогенерируемый код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Защита от реверса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079" y="2293947"/>
            <a:ext cx="4867275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33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949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ru-RU" b="1" dirty="0"/>
              <a:t>Задание доступно по адресу </a:t>
            </a:r>
            <a:r>
              <a:rPr lang="en-US" b="1" dirty="0">
                <a:hlinkClick r:id="rId3"/>
              </a:rPr>
              <a:t>https://github.com/votmax/nq20</a:t>
            </a:r>
            <a:endParaRPr lang="en-US" b="1" dirty="0"/>
          </a:p>
          <a:p>
            <a:pPr marL="0" indent="0">
              <a:buNone/>
            </a:pPr>
            <a:r>
              <a:rPr lang="ru-RU" b="1" dirty="0"/>
              <a:t>Первому, написавшему </a:t>
            </a:r>
            <a:r>
              <a:rPr lang="ru-RU" b="1" dirty="0" err="1"/>
              <a:t>кейген</a:t>
            </a:r>
            <a:r>
              <a:rPr lang="ru-RU" b="1" dirty="0"/>
              <a:t>, и первому, проэксплуатировавшему уязвимость, положены призы)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9C95FFC-E45A-4427-9D1A-0C63F6668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8854" y="2050289"/>
            <a:ext cx="3133725" cy="241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069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2050332" y="1350603"/>
            <a:ext cx="5043336" cy="1252314"/>
          </a:xfrm>
          <a:prstGeom prst="rect">
            <a:avLst/>
          </a:prstGeom>
          <a:noFill/>
          <a:ln w="9525" cap="flat" cmpd="sng" algn="ctr">
            <a:noFill/>
            <a:prstDash val="soli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360000"/>
            <a:r>
              <a:rPr lang="ru-RU" sz="3200" dirty="0">
                <a:solidFill>
                  <a:schemeClr val="bg1"/>
                </a:solidFill>
                <a:latin typeface="Nunito Sans"/>
                <a:ea typeface="Open Sans" pitchFamily="34" charset="0"/>
                <a:cs typeface="Open Sans" pitchFamily="34" charset="0"/>
              </a:rPr>
              <a:t>Спасибо за внимание!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1186" y="2307589"/>
            <a:ext cx="3701627" cy="208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663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D24A43"/>
              </a:buClr>
              <a:buSzPts val="1800"/>
              <a:buFont typeface="+mj-lt"/>
              <a:buAutoNum type="arabicPeriod"/>
            </a:pPr>
            <a:r>
              <a:rPr lang="ru-RU" dirty="0"/>
              <a:t>Определение обратной разработки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0"/>
              </a:spcAft>
              <a:buClr>
                <a:srgbClr val="D24A43"/>
              </a:buClr>
              <a:buSzPts val="1800"/>
              <a:buFont typeface="+mj-lt"/>
              <a:buAutoNum type="arabicPeriod"/>
            </a:pPr>
            <a:r>
              <a:rPr lang="ru-RU" dirty="0"/>
              <a:t>Сферы применения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0"/>
              </a:spcAft>
              <a:buClr>
                <a:srgbClr val="D24A43"/>
              </a:buClr>
              <a:buSzPts val="1800"/>
              <a:buFont typeface="+mj-lt"/>
              <a:buAutoNum type="arabicPeriod"/>
            </a:pPr>
            <a:r>
              <a:rPr lang="ru-RU" dirty="0"/>
              <a:t>Принцип обратной разработки</a:t>
            </a:r>
            <a:endParaRPr dirty="0"/>
          </a:p>
          <a:p>
            <a:pPr lvl="1" algn="l" rtl="0">
              <a:spcBef>
                <a:spcPts val="1000"/>
              </a:spcBef>
              <a:spcAft>
                <a:spcPts val="0"/>
              </a:spcAft>
              <a:buClr>
                <a:srgbClr val="D24A43"/>
              </a:buClr>
              <a:buSzPts val="1400"/>
              <a:buFont typeface="+mj-lt"/>
              <a:buAutoNum type="arabicPeriod"/>
            </a:pPr>
            <a:r>
              <a:rPr lang="ru-RU" dirty="0"/>
              <a:t>Здесь может быть подраздел</a:t>
            </a:r>
            <a:endParaRPr dirty="0"/>
          </a:p>
          <a:p>
            <a:pPr lvl="1">
              <a:buClr>
                <a:srgbClr val="D24A43"/>
              </a:buClr>
              <a:buFont typeface="+mj-lt"/>
              <a:buAutoNum type="arabicPeriod"/>
            </a:pPr>
            <a:r>
              <a:rPr lang="ru-RU" dirty="0"/>
              <a:t>подраздел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1000"/>
              </a:spcAft>
              <a:buClr>
                <a:srgbClr val="D24A43"/>
              </a:buClr>
              <a:buSzPts val="1800"/>
              <a:buFont typeface="+mj-lt"/>
              <a:buAutoNum type="arabicPeriod"/>
            </a:pPr>
            <a:r>
              <a:rPr lang="ru-RU" dirty="0"/>
              <a:t>Четвёртый раздел</a:t>
            </a:r>
            <a:endParaRPr dirty="0"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Оглавление</a:t>
            </a: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-1" y="3673785"/>
            <a:ext cx="5738191" cy="1252314"/>
          </a:xfrm>
          <a:prstGeom prst="rect">
            <a:avLst/>
          </a:prstGeom>
          <a:noFill/>
          <a:ln w="9525" cap="flat" cmpd="sng" algn="ctr">
            <a:noFill/>
            <a:prstDash val="soli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360000"/>
            <a:r>
              <a:rPr lang="en-US" sz="3200" dirty="0">
                <a:solidFill>
                  <a:schemeClr val="bg1"/>
                </a:solidFill>
                <a:latin typeface="Nunito Sans"/>
                <a:ea typeface="Open Sans" pitchFamily="34" charset="0"/>
                <a:cs typeface="Open Sans" pitchFamily="34" charset="0"/>
              </a:rPr>
              <a:t>WORKSHOP</a:t>
            </a:r>
          </a:p>
          <a:p>
            <a:pPr marL="360000"/>
            <a:r>
              <a:rPr lang="ru-RU" sz="3200" dirty="0">
                <a:solidFill>
                  <a:schemeClr val="bg1"/>
                </a:solidFill>
                <a:latin typeface="Nunito Sans"/>
                <a:ea typeface="Open Sans" pitchFamily="34" charset="0"/>
                <a:cs typeface="Open Sans" pitchFamily="34" charset="0"/>
              </a:rPr>
              <a:t>В ПОИСКАХ ИСХОДНИКА</a:t>
            </a:r>
          </a:p>
        </p:txBody>
      </p:sp>
    </p:spTree>
    <p:extLst>
      <p:ext uri="{BB962C8B-B14F-4D97-AF65-F5344CB8AC3E}">
        <p14:creationId xmlns:p14="http://schemas.microsoft.com/office/powerpoint/2010/main" val="1203091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D24A43"/>
                </a:solidFill>
              </a:rPr>
              <a:t>Здравствуйте</a:t>
            </a:r>
            <a:r>
              <a:rPr lang="en" dirty="0">
                <a:solidFill>
                  <a:srgbClr val="D24A43"/>
                </a:solidFill>
              </a:rPr>
              <a:t>!</a:t>
            </a:r>
            <a:endParaRPr dirty="0">
              <a:solidFill>
                <a:srgbClr val="D24A43"/>
              </a:solidFill>
            </a:endParaRPr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dirty="0"/>
              <a:t>Автор </a:t>
            </a:r>
            <a:r>
              <a:rPr lang="ru-RU" dirty="0" err="1"/>
              <a:t>воркшопа</a:t>
            </a:r>
            <a:r>
              <a:rPr lang="ru-RU" dirty="0"/>
              <a:t>: </a:t>
            </a:r>
          </a:p>
          <a:p>
            <a:r>
              <a:rPr lang="ru-RU" dirty="0" err="1"/>
              <a:t>Вотчеников</a:t>
            </a:r>
            <a:r>
              <a:rPr lang="ru-RU" dirty="0"/>
              <a:t> Максим</a:t>
            </a:r>
          </a:p>
          <a:p>
            <a:pPr marL="0" lvl="0" indent="0"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dirty="0"/>
              <a:t>Контакты</a:t>
            </a:r>
            <a:r>
              <a:rPr lang="en" dirty="0"/>
              <a:t>:</a:t>
            </a:r>
            <a:endParaRPr dirty="0"/>
          </a:p>
          <a:p>
            <a:pPr lvl="0"/>
            <a:r>
              <a:rPr lang="en-US" dirty="0">
                <a:hlinkClick r:id="rId3"/>
              </a:rPr>
              <a:t>https://neobit.ru/</a:t>
            </a:r>
            <a:endParaRPr lang="ru-RU" dirty="0"/>
          </a:p>
          <a:p>
            <a:pPr lvl="0"/>
            <a:r>
              <a:rPr lang="en-US" dirty="0"/>
              <a:t>info@neobit.ru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/>
          <a:srcRect l="21064" r="20898"/>
          <a:stretch/>
        </p:blipFill>
        <p:spPr>
          <a:xfrm>
            <a:off x="5910471" y="1598600"/>
            <a:ext cx="1974574" cy="19137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body" idx="1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dirty="0">
                <a:solidFill>
                  <a:srgbClr val="D24A43"/>
                </a:solidFill>
              </a:rPr>
              <a:t>Обратная разработка</a:t>
            </a:r>
            <a:r>
              <a:rPr lang="ru-RU" dirty="0"/>
              <a:t> – исследование некоторого готового устройства или программы, а также документации на него с целью понять принцип его работы</a:t>
            </a:r>
            <a:endParaRPr dirty="0"/>
          </a:p>
        </p:txBody>
      </p:sp>
      <p:sp>
        <p:nvSpPr>
          <p:cNvPr id="144" name="Google Shape;144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Сферы применения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90625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Машиностроение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Автомобилестроение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Авиация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Электроника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Программное обеспечение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279" y="654341"/>
            <a:ext cx="1402373" cy="181841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745" y="2566000"/>
            <a:ext cx="2591088" cy="1675571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5953" y="2558487"/>
            <a:ext cx="2232699" cy="167557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074" y="-339166"/>
            <a:ext cx="7310156" cy="5482617"/>
          </a:xfrm>
          <a:prstGeom prst="rect">
            <a:avLst/>
          </a:prstGeom>
        </p:spPr>
      </p:pic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Принцип обратной разработки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Прямоугольник 1"/>
          <p:cNvSpPr/>
          <p:nvPr/>
        </p:nvSpPr>
        <p:spPr>
          <a:xfrm>
            <a:off x="4875402" y="3348890"/>
            <a:ext cx="2088859" cy="145129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Nunito Sans"/>
              </a:rPr>
              <a:t>Объект исследования</a:t>
            </a:r>
          </a:p>
        </p:txBody>
      </p:sp>
      <p:sp>
        <p:nvSpPr>
          <p:cNvPr id="9" name="Стрелка вправо 8"/>
          <p:cNvSpPr/>
          <p:nvPr/>
        </p:nvSpPr>
        <p:spPr>
          <a:xfrm>
            <a:off x="2806501" y="3768339"/>
            <a:ext cx="1996579" cy="612396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Входные данные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7036583" y="3768339"/>
            <a:ext cx="1996579" cy="612396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Выходные данные</a:t>
            </a:r>
          </a:p>
        </p:txBody>
      </p:sp>
    </p:spTree>
    <p:extLst>
      <p:ext uri="{BB962C8B-B14F-4D97-AF65-F5344CB8AC3E}">
        <p14:creationId xmlns:p14="http://schemas.microsoft.com/office/powerpoint/2010/main" val="158174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Разновидности файлов для реверса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body" idx="2"/>
          </p:nvPr>
        </p:nvSpPr>
        <p:spPr>
          <a:xfrm>
            <a:off x="2819400" y="575500"/>
            <a:ext cx="5867425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Скрипт (</a:t>
            </a:r>
            <a:r>
              <a:rPr lang="en-US" b="1" dirty="0"/>
              <a:t>Python/PHP/Basic)</a:t>
            </a:r>
            <a:endParaRPr lang="ru-RU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Байт-код виртуальной машины (</a:t>
            </a:r>
            <a:r>
              <a:rPr lang="en-US" b="1" dirty="0"/>
              <a:t>Java/.NET/Action Script)</a:t>
            </a:r>
            <a:endParaRPr lang="ru-RU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Машинный код физического процессора (С/С++/</a:t>
            </a:r>
            <a:r>
              <a:rPr lang="en-US" b="1" dirty="0" err="1"/>
              <a:t>ASSembler</a:t>
            </a:r>
            <a:r>
              <a:rPr lang="ru-RU" b="1" dirty="0"/>
              <a:t>)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t="14536" b="3466"/>
          <a:stretch/>
        </p:blipFill>
        <p:spPr>
          <a:xfrm>
            <a:off x="4373548" y="1850056"/>
            <a:ext cx="3030353" cy="28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401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Компиляция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ru-RU" b="1" dirty="0"/>
              <a:t>Однонаправленный процесс</a:t>
            </a:r>
          </a:p>
          <a:p>
            <a:pPr marL="285750" indent="-285750">
              <a:buFontTx/>
              <a:buChar char="-"/>
            </a:pPr>
            <a:r>
              <a:rPr lang="ru-RU" b="1" dirty="0"/>
              <a:t>Для внесения изменений необходимо перекомпилировать</a:t>
            </a:r>
          </a:p>
          <a:p>
            <a:pPr marL="285750" indent="-285750">
              <a:buFontTx/>
              <a:buChar char="-"/>
            </a:pPr>
            <a:endParaRPr lang="ru-RU" b="1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642" y="1654896"/>
            <a:ext cx="4862149" cy="290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54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Формат исполняемого файла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438" y="853543"/>
            <a:ext cx="2571207" cy="2851907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6711" y="932449"/>
            <a:ext cx="2391349" cy="3420030"/>
          </a:xfrm>
          <a:prstGeom prst="rect">
            <a:avLst/>
          </a:prstGeom>
        </p:spPr>
      </p:pic>
      <p:sp>
        <p:nvSpPr>
          <p:cNvPr id="6" name="Google Shape;116;p17">
            <a:extLst>
              <a:ext uri="{FF2B5EF4-FFF2-40B4-BE49-F238E27FC236}">
                <a16:creationId xmlns:a16="http://schemas.microsoft.com/office/drawing/2014/main" id="{3E0FDA15-4B55-443A-B3D0-13E5CE0A4FF5}"/>
              </a:ext>
            </a:extLst>
          </p:cNvPr>
          <p:cNvSpPr txBox="1">
            <a:spLocks/>
          </p:cNvSpPr>
          <p:nvPr/>
        </p:nvSpPr>
        <p:spPr>
          <a:xfrm>
            <a:off x="3520953" y="415152"/>
            <a:ext cx="1550175" cy="51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>
              <a:buNone/>
            </a:pPr>
            <a:r>
              <a:rPr lang="en-US" b="1" dirty="0"/>
              <a:t>ELF (Linux)</a:t>
            </a:r>
            <a:endParaRPr lang="ru-RU" b="1" dirty="0"/>
          </a:p>
        </p:txBody>
      </p:sp>
      <p:sp>
        <p:nvSpPr>
          <p:cNvPr id="7" name="Google Shape;116;p17">
            <a:extLst>
              <a:ext uri="{FF2B5EF4-FFF2-40B4-BE49-F238E27FC236}">
                <a16:creationId xmlns:a16="http://schemas.microsoft.com/office/drawing/2014/main" id="{F23B3D4F-720F-4E14-8536-CE79DD74053B}"/>
              </a:ext>
            </a:extLst>
          </p:cNvPr>
          <p:cNvSpPr txBox="1">
            <a:spLocks/>
          </p:cNvSpPr>
          <p:nvPr/>
        </p:nvSpPr>
        <p:spPr>
          <a:xfrm>
            <a:off x="6148001" y="415152"/>
            <a:ext cx="1550175" cy="51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>
              <a:buNone/>
            </a:pPr>
            <a:r>
              <a:rPr lang="en-US" b="1" dirty="0"/>
              <a:t>PE (Windows)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802120321"/>
      </p:ext>
    </p:extLst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295</Words>
  <Application>Microsoft Office PowerPoint</Application>
  <PresentationFormat>On-screen Show (16:9)</PresentationFormat>
  <Paragraphs>78</Paragraphs>
  <Slides>18</Slides>
  <Notes>17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Georgia</vt:lpstr>
      <vt:lpstr>Nunito Sans</vt:lpstr>
      <vt:lpstr>Ulysses template</vt:lpstr>
      <vt:lpstr>PowerPoint Presentation</vt:lpstr>
      <vt:lpstr>PowerPoint Presentation</vt:lpstr>
      <vt:lpstr>Здравствуйте!</vt:lpstr>
      <vt:lpstr>PowerPoint Presentation</vt:lpstr>
      <vt:lpstr>Сферы применения</vt:lpstr>
      <vt:lpstr>Принцип обратной разработки</vt:lpstr>
      <vt:lpstr>Разновидности файлов для реверса</vt:lpstr>
      <vt:lpstr>Компиляция</vt:lpstr>
      <vt:lpstr>Формат исполняемого файла</vt:lpstr>
      <vt:lpstr>Строение процессора х86</vt:lpstr>
      <vt:lpstr>Стек</vt:lpstr>
      <vt:lpstr>Дизассемблирование</vt:lpstr>
      <vt:lpstr>С чего начать</vt:lpstr>
      <vt:lpstr>Отладка</vt:lpstr>
      <vt:lpstr>Защита от реверса</vt:lpstr>
      <vt:lpstr>Практика</vt:lpstr>
      <vt:lpstr>PowerPoint Presentation</vt:lpstr>
      <vt:lpstr>Оглавление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2020-09-30T09:56:38Z</dcterms:modified>
</cp:coreProperties>
</file>